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6858000" cy="9144000"/>
  <p:embeddedFontLst>
    <p:embeddedFont>
      <p:font typeface="Bangers"/>
      <p:regular r:id="rId68"/>
    </p:embeddedFont>
    <p:embeddedFont>
      <p:font typeface="Quattrocento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iu1IKVQaLCgCgLJ/MynHrF+SRV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customschemas.google.com/relationships/presentationmetadata" Target="metadata"/><Relationship Id="rId72" Type="http://schemas.openxmlformats.org/officeDocument/2006/relationships/font" Target="fonts/QuattrocentoSans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QuattrocentoSans-italic.fntdata"/><Relationship Id="rId70" Type="http://schemas.openxmlformats.org/officeDocument/2006/relationships/font" Target="fonts/Quattrocento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Bangers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Quattrocento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3858849" y="1420387"/>
            <a:ext cx="447430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8800" u="none" cap="none" strike="noStrike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SkillTree</a:t>
            </a:r>
            <a:endParaRPr b="0" i="0" sz="1800" u="none" cap="none" strike="noStrike">
              <a:solidFill>
                <a:srgbClr val="FFFF00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60000" y="6120000"/>
            <a:ext cx="2539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Frank MARSHALL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105997" y="6120000"/>
            <a:ext cx="27260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 avril 2024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125604" y="3222856"/>
            <a:ext cx="59409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Soutenance au titre RNCP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Concepteur Développeur d’Applications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Gestion de projet</a:t>
            </a:r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079" y="990857"/>
            <a:ext cx="9873841" cy="5715003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4528105" y="3075057"/>
            <a:ext cx="3135795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Conception</a:t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274154" y="4857226"/>
            <a:ext cx="1643691" cy="20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/>
        </p:nvSpPr>
        <p:spPr>
          <a:xfrm>
            <a:off x="3182902" y="3075057"/>
            <a:ext cx="58262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Interfaces utilisateurs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Zoning</a:t>
            </a:r>
            <a:endParaRPr/>
          </a:p>
        </p:txBody>
      </p:sp>
      <p:grpSp>
        <p:nvGrpSpPr>
          <p:cNvPr id="162" name="Google Shape;162;p13"/>
          <p:cNvGrpSpPr/>
          <p:nvPr/>
        </p:nvGrpSpPr>
        <p:grpSpPr>
          <a:xfrm>
            <a:off x="344402" y="1518406"/>
            <a:ext cx="11503196" cy="4932729"/>
            <a:chOff x="369387" y="1057011"/>
            <a:chExt cx="11503196" cy="4932729"/>
          </a:xfrm>
        </p:grpSpPr>
        <p:pic>
          <p:nvPicPr>
            <p:cNvPr id="163" name="Google Shape;16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9387" y="1057011"/>
              <a:ext cx="8937517" cy="4932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0445" y="1057012"/>
              <a:ext cx="2422138" cy="49327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Wireframing</a:t>
            </a:r>
            <a:endParaRPr/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019" y="1319382"/>
            <a:ext cx="9171962" cy="506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280" y="1131021"/>
            <a:ext cx="6513440" cy="532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Arborescence</a:t>
            </a: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97" y="2431342"/>
            <a:ext cx="11425805" cy="199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Charte graphique</a:t>
            </a:r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7460264" y="1521409"/>
            <a:ext cx="3640602" cy="2533187"/>
            <a:chOff x="6572007" y="1291225"/>
            <a:chExt cx="3640602" cy="2533187"/>
          </a:xfrm>
        </p:grpSpPr>
        <p:sp>
          <p:nvSpPr>
            <p:cNvPr id="184" name="Google Shape;184;p16"/>
            <p:cNvSpPr/>
            <p:nvPr/>
          </p:nvSpPr>
          <p:spPr>
            <a:xfrm>
              <a:off x="8772609" y="1291225"/>
              <a:ext cx="1440000" cy="1440000"/>
            </a:xfrm>
            <a:prstGeom prst="ellipse">
              <a:avLst/>
            </a:prstGeom>
            <a:solidFill>
              <a:srgbClr val="2125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#212529</a:t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683444" y="2384412"/>
              <a:ext cx="1440000" cy="1440000"/>
            </a:xfrm>
            <a:prstGeom prst="ellipse">
              <a:avLst/>
            </a:prstGeom>
            <a:solidFill>
              <a:srgbClr val="6E717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#6E7174</a:t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6572007" y="1291225"/>
              <a:ext cx="1440000" cy="1440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>
                  <a:solidFill>
                    <a:srgbClr val="212529"/>
                  </a:solidFill>
                  <a:latin typeface="Calibri"/>
                  <a:ea typeface="Calibri"/>
                  <a:cs typeface="Calibri"/>
                  <a:sym typeface="Calibri"/>
                </a:rPr>
                <a:t>#FFFF00</a:t>
              </a:r>
              <a:endParaRPr/>
            </a:p>
          </p:txBody>
        </p:sp>
      </p:grpSp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588" y="4173746"/>
            <a:ext cx="2641924" cy="2024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6"/>
          <p:cNvGrpSpPr/>
          <p:nvPr/>
        </p:nvGrpSpPr>
        <p:grpSpPr>
          <a:xfrm>
            <a:off x="1091134" y="1834343"/>
            <a:ext cx="3528992" cy="1560505"/>
            <a:chOff x="1059171" y="1273826"/>
            <a:chExt cx="3528992" cy="1560505"/>
          </a:xfrm>
        </p:grpSpPr>
        <p:sp>
          <p:nvSpPr>
            <p:cNvPr id="189" name="Google Shape;189;p16"/>
            <p:cNvSpPr txBox="1"/>
            <p:nvPr/>
          </p:nvSpPr>
          <p:spPr>
            <a:xfrm>
              <a:off x="1059171" y="1726335"/>
              <a:ext cx="352899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6600">
                  <a:solidFill>
                    <a:srgbClr val="3F3F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Segoe UI</a:t>
              </a: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1059171" y="1273826"/>
              <a:ext cx="35289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4800">
                  <a:solidFill>
                    <a:srgbClr val="6E7174"/>
                  </a:solidFill>
                  <a:latin typeface="Bangers"/>
                  <a:ea typeface="Bangers"/>
                  <a:cs typeface="Bangers"/>
                  <a:sym typeface="Bangers"/>
                </a:rPr>
                <a:t>BANGERS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Intégration – Maquette statique</a:t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2" y="1647738"/>
            <a:ext cx="810577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8062" y="1285788"/>
            <a:ext cx="50958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/>
        </p:nvSpPr>
        <p:spPr>
          <a:xfrm>
            <a:off x="4888787" y="3075057"/>
            <a:ext cx="24144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Conceptuel de Données</a:t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9989"/>
            <a:ext cx="12192000" cy="513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76575">
            <a:off x="6136418" y="866790"/>
            <a:ext cx="5294910" cy="3726047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5000" kx="195000" rotWithShape="0" algn="tl" dir="12900000" dist="50800" ky="145000">
              <a:srgbClr val="000000">
                <a:alpha val="29803"/>
              </a:srgbClr>
            </a:outerShdw>
          </a:effectLst>
        </p:spPr>
      </p:pic>
      <p:sp>
        <p:nvSpPr>
          <p:cNvPr id="97" name="Google Shape;97;p2"/>
          <p:cNvSpPr txBox="1"/>
          <p:nvPr/>
        </p:nvSpPr>
        <p:spPr>
          <a:xfrm>
            <a:off x="529216" y="1289953"/>
            <a:ext cx="6364243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000" u="none" cap="none" strike="noStrike">
                <a:solidFill>
                  <a:srgbClr val="212529"/>
                </a:solidFill>
                <a:latin typeface="Bangers"/>
                <a:ea typeface="Bangers"/>
                <a:cs typeface="Bangers"/>
                <a:sym typeface="Bangers"/>
              </a:rPr>
              <a:t>Sommaire</a:t>
            </a:r>
            <a:endParaRPr b="1" sz="3200">
              <a:solidFill>
                <a:srgbClr val="212529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-457200" lvl="1" marL="914400" marR="0" rtl="0" algn="l"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Contexte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Conception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Implémentation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Veille sur la sécurité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212529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Démonstration &amp;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Logique de Données</a:t>
            </a:r>
            <a:endParaRPr/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066" y="1010374"/>
            <a:ext cx="11717867" cy="565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Modèle Physique de Données</a:t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009" y="1094549"/>
            <a:ext cx="7961982" cy="5478543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/>
        </p:nvSpPr>
        <p:spPr>
          <a:xfrm>
            <a:off x="4473868" y="3075057"/>
            <a:ext cx="32442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Traitements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Cas d’utilisation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365" y="847362"/>
            <a:ext cx="5843270" cy="596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Classes (métiers)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180" y="844069"/>
            <a:ext cx="9827640" cy="5997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Séquences (créer un compte formateur)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3" r="26477" t="0"/>
          <a:stretch/>
        </p:blipFill>
        <p:spPr>
          <a:xfrm>
            <a:off x="288348" y="1132002"/>
            <a:ext cx="11808627" cy="521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/>
        </p:nvSpPr>
        <p:spPr>
          <a:xfrm>
            <a:off x="4399650" y="3075057"/>
            <a:ext cx="33927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Séparation en couches logiques</a:t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634353" y="4989136"/>
            <a:ext cx="10923294" cy="42817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Sécurité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34354" y="4253332"/>
            <a:ext cx="7141170" cy="41934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 des saisies utilisateurs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34353" y="2504613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Rendu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Interactions</a:t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634353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Présentation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4416476" y="2498664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Règles de gestion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Accès aux données</a:t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4416476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Métier</a:t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8198599" y="2492715"/>
            <a:ext cx="3359048" cy="1432263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1440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Persistance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Intégrité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8198599" y="1593909"/>
            <a:ext cx="3359048" cy="1291904"/>
          </a:xfrm>
          <a:prstGeom prst="roundRect">
            <a:avLst>
              <a:gd fmla="val 16667" name="adj"/>
            </a:avLst>
          </a:prstGeom>
          <a:solidFill>
            <a:srgbClr val="3F3F3F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Données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Stack technique adaptée aux besoins</a:t>
            </a:r>
            <a:endParaRPr/>
          </a:p>
        </p:txBody>
      </p:sp>
      <p:grpSp>
        <p:nvGrpSpPr>
          <p:cNvPr id="267" name="Google Shape;267;p28"/>
          <p:cNvGrpSpPr/>
          <p:nvPr/>
        </p:nvGrpSpPr>
        <p:grpSpPr>
          <a:xfrm>
            <a:off x="1095796" y="2684825"/>
            <a:ext cx="10000408" cy="1941352"/>
            <a:chOff x="1156057" y="2458322"/>
            <a:chExt cx="10000408" cy="1941352"/>
          </a:xfrm>
        </p:grpSpPr>
        <p:pic>
          <p:nvPicPr>
            <p:cNvPr id="268" name="Google Shape;26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7156" y="3023274"/>
              <a:ext cx="3157006" cy="81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PostgreSQL PNG transparents - StickPNG" id="269" name="Google Shape;26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75780" y="2458322"/>
              <a:ext cx="1880685" cy="1941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56057" y="2458322"/>
              <a:ext cx="1939481" cy="19394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3930188" y="3075057"/>
            <a:ext cx="43316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Implémentation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393" y="4094089"/>
            <a:ext cx="3685214" cy="276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/>
        </p:nvSpPr>
        <p:spPr>
          <a:xfrm>
            <a:off x="874000" y="2055164"/>
            <a:ext cx="10444001" cy="2747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Suivre la progression des apprenants en cours de formation, par l’auto-évaluation et par l’évaluation des formateurs</a:t>
            </a:r>
            <a:endParaRPr b="1" sz="9600">
              <a:solidFill>
                <a:srgbClr val="6E717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3331670" y="3075057"/>
            <a:ext cx="55286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présentation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grpSp>
        <p:nvGrpSpPr>
          <p:cNvPr id="287" name="Google Shape;287;p31"/>
          <p:cNvGrpSpPr/>
          <p:nvPr/>
        </p:nvGrpSpPr>
        <p:grpSpPr>
          <a:xfrm>
            <a:off x="1798221" y="1260964"/>
            <a:ext cx="8595558" cy="4985270"/>
            <a:chOff x="1354245" y="1026072"/>
            <a:chExt cx="8595558" cy="4985270"/>
          </a:xfrm>
        </p:grpSpPr>
        <p:pic>
          <p:nvPicPr>
            <p:cNvPr id="288" name="Google Shape;28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54245" y="1105967"/>
              <a:ext cx="3362325" cy="4905375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tl">
                <a:srgbClr val="7F7F7F">
                  <a:alpha val="69803"/>
                </a:srgbClr>
              </a:outerShdw>
            </a:effectLst>
          </p:spPr>
        </p:pic>
        <p:pic>
          <p:nvPicPr>
            <p:cNvPr id="289" name="Google Shape;28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4926" y="1026072"/>
              <a:ext cx="3174877" cy="4985270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algn="tl">
                <a:srgbClr val="7F7F7F">
                  <a:alpha val="69803"/>
                </a:srgbClr>
              </a:outerShdw>
            </a:effec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Single Page Application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1054915"/>
            <a:ext cx="105537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Initialisation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3283" y="970051"/>
            <a:ext cx="5865433" cy="570399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Configuration</a:t>
            </a:r>
            <a:endParaRPr/>
          </a:p>
        </p:txBody>
      </p:sp>
      <p:pic>
        <p:nvPicPr>
          <p:cNvPr id="307" name="Google Shape;3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0538" y="1181405"/>
            <a:ext cx="7670924" cy="516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Déclaration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319" y="1065016"/>
            <a:ext cx="8619362" cy="551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Routes - Protection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062" y="1212302"/>
            <a:ext cx="9257875" cy="523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- Template HTML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16" y="1067061"/>
            <a:ext cx="9881168" cy="56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Données et validation</a:t>
            </a:r>
            <a:endParaRPr/>
          </a:p>
        </p:txBody>
      </p:sp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423" y="1020972"/>
            <a:ext cx="7929154" cy="54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Communication avec l’API</a:t>
            </a: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36" y="2069642"/>
            <a:ext cx="10942727" cy="344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/>
        </p:nvSpPr>
        <p:spPr>
          <a:xfrm>
            <a:off x="4836268" y="3075057"/>
            <a:ext cx="25194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Contexte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937" y="4162425"/>
            <a:ext cx="404812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Composant – Communication avec l’API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398" y="1255489"/>
            <a:ext cx="9713204" cy="498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/>
        </p:nvSpPr>
        <p:spPr>
          <a:xfrm>
            <a:off x="4131377" y="3075057"/>
            <a:ext cx="39292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métier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418" y="1247960"/>
            <a:ext cx="4605163" cy="51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Structure du projet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192" y="1026651"/>
            <a:ext cx="4591615" cy="552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Controller</a:t>
            </a:r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810" y="1480334"/>
            <a:ext cx="9766380" cy="485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″</a:t>
            </a: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DTO</a:t>
            </a:r>
            <a:r>
              <a:rPr lang="fr-FR" sz="4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″</a:t>
            </a: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Données en entrée</a:t>
            </a:r>
            <a:endParaRPr/>
          </a:p>
        </p:txBody>
      </p:sp>
      <p:pic>
        <p:nvPicPr>
          <p:cNvPr id="372" name="Google Shape;3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634" y="979847"/>
            <a:ext cx="5334732" cy="56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Service</a:t>
            </a:r>
            <a:endParaRPr/>
          </a:p>
        </p:txBody>
      </p:sp>
      <p:pic>
        <p:nvPicPr>
          <p:cNvPr id="378" name="Google Shape;37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490" y="896825"/>
            <a:ext cx="6255020" cy="580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Classes métiers – ORM</a:t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997" y="1106585"/>
            <a:ext cx="6442005" cy="530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Repository</a:t>
            </a:r>
            <a:endParaRPr sz="1600">
              <a:solidFill>
                <a:srgbClr val="FFFF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26" y="2077739"/>
            <a:ext cx="11437147" cy="294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3891730" y="3075057"/>
            <a:ext cx="44085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Couche données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Les utilisateurs cibles</a:t>
            </a:r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25" y="795855"/>
            <a:ext cx="11519999" cy="526628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Jeu de données</a:t>
            </a:r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4" y="1765028"/>
            <a:ext cx="11532591" cy="3788484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/>
        </p:nvSpPr>
        <p:spPr>
          <a:xfrm>
            <a:off x="5363081" y="3075057"/>
            <a:ext cx="14658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</a:t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785" y="4556009"/>
            <a:ext cx="4092429" cy="2301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de sécurité (accès API)</a:t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894" y="1058690"/>
            <a:ext cx="10064212" cy="548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de sécurité (accès API)</a:t>
            </a:r>
            <a:endParaRPr/>
          </a:p>
        </p:txBody>
      </p:sp>
      <p:pic>
        <p:nvPicPr>
          <p:cNvPr id="419" name="Google Shape;4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827" y="999000"/>
            <a:ext cx="4952346" cy="228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837" y="3429000"/>
            <a:ext cx="9278325" cy="294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d’intégration backend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65" y="1210953"/>
            <a:ext cx="11047669" cy="4988511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Tests UAT &amp; Compatibilité</a:t>
            </a:r>
            <a:endParaRPr/>
          </a:p>
        </p:txBody>
      </p:sp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37" y="3245051"/>
            <a:ext cx="823970" cy="82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5647" y="3212742"/>
            <a:ext cx="823970" cy="85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8312" y="1690687"/>
            <a:ext cx="871537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8787" y="1690687"/>
            <a:ext cx="87249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/>
        </p:nvSpPr>
        <p:spPr>
          <a:xfrm>
            <a:off x="3405060" y="3075057"/>
            <a:ext cx="5381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Veille sur la sécurité</a:t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850" y="4609700"/>
            <a:ext cx="2248300" cy="22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/>
        </p:nvSpPr>
        <p:spPr>
          <a:xfrm>
            <a:off x="0" y="0"/>
            <a:ext cx="12192000" cy="761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 sujet</a:t>
            </a:r>
            <a:endParaRPr/>
          </a:p>
        </p:txBody>
      </p:sp>
      <p:sp>
        <p:nvSpPr>
          <p:cNvPr id="447" name="Google Shape;447;p57"/>
          <p:cNvSpPr txBox="1"/>
          <p:nvPr/>
        </p:nvSpPr>
        <p:spPr>
          <a:xfrm>
            <a:off x="1686613" y="2034871"/>
            <a:ext cx="8686865" cy="3878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Générer un mot de passe aléatoire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Besoin fréquent dans les applications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 pas réinventer la roue !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Chiffrer le mot de passe en base de données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57" y="1383092"/>
            <a:ext cx="6306845" cy="220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092" y="4053979"/>
            <a:ext cx="7954336" cy="69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036" y="5427110"/>
            <a:ext cx="10501927" cy="83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61" name="Google Shape;4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806" y="1041489"/>
            <a:ext cx="8564387" cy="559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Les utilisateurs cibles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00" y="1159268"/>
            <a:ext cx="11520000" cy="5277886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333333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recherche</a:t>
            </a:r>
            <a:endParaRPr/>
          </a:p>
        </p:txBody>
      </p:sp>
      <p:pic>
        <p:nvPicPr>
          <p:cNvPr id="467" name="Google Shape;4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729" y="1045826"/>
            <a:ext cx="8412541" cy="55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Génération du mot de passe</a:t>
            </a:r>
            <a:endParaRPr/>
          </a:p>
        </p:txBody>
      </p:sp>
      <p:pic>
        <p:nvPicPr>
          <p:cNvPr id="473" name="Google Shape;4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45" y="1342240"/>
            <a:ext cx="11074910" cy="494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Chiffrement du mot de passe</a:t>
            </a:r>
            <a:endParaRPr/>
          </a:p>
        </p:txBody>
      </p:sp>
      <p:pic>
        <p:nvPicPr>
          <p:cNvPr id="479" name="Google Shape;47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12" y="2580794"/>
            <a:ext cx="11214375" cy="2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2257460" y="3075057"/>
            <a:ext cx="76771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Démonstration &amp; Conclusion</a:t>
            </a:r>
            <a:endParaRPr/>
          </a:p>
        </p:txBody>
      </p:sp>
      <p:pic>
        <p:nvPicPr>
          <p:cNvPr id="485" name="Google Shape;4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798455"/>
            <a:ext cx="2743200" cy="205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Principales fonctionnalités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686613" y="2000161"/>
            <a:ext cx="8430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Administrateur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gestion des référentiels, formations et comptes utilisateurs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Formateurs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compétences maîtrisées, évaluation du niveau des apprenants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Apprenants</a:t>
            </a:r>
            <a:r>
              <a:rPr lang="fr-FR" sz="32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auto-évaluation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Objectifs de qualité</a:t>
            </a:r>
            <a:endParaRPr/>
          </a:p>
        </p:txBody>
      </p:sp>
      <p:sp>
        <p:nvSpPr>
          <p:cNvPr id="133" name="Google Shape;133;p8"/>
          <p:cNvSpPr txBox="1"/>
          <p:nvPr/>
        </p:nvSpPr>
        <p:spPr>
          <a:xfrm>
            <a:off x="1129125" y="2130311"/>
            <a:ext cx="9933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Tester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en suivant une stratégie (niveaux et types de tests)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Application </a:t>
            </a: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responsive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Bonnes pratiques 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conception et de programmation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Sécurité</a:t>
            </a:r>
            <a:r>
              <a:rPr lang="fr-FR" sz="28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(validation, injection, TLS/SSL, mots de passe)</a:t>
            </a:r>
            <a:endParaRPr b="1" sz="2800">
              <a:solidFill>
                <a:srgbClr val="21252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/>
        </p:nvSpPr>
        <p:spPr>
          <a:xfrm>
            <a:off x="0" y="0"/>
            <a:ext cx="12192000" cy="760959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t" bIns="72000" lIns="360000" spcFirstLastPara="1" rIns="360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solidFill>
                  <a:srgbClr val="FF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Expression des besoins</a:t>
            </a:r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191" y="979454"/>
            <a:ext cx="9623618" cy="5670379"/>
          </a:xfrm>
          <a:prstGeom prst="rect">
            <a:avLst/>
          </a:prstGeom>
          <a:noFill/>
          <a:ln>
            <a:noFill/>
          </a:ln>
          <a:effectLst>
            <a:outerShdw blurRad="63500" rotWithShape="0" algn="tl">
              <a:srgbClr val="7F7F7F">
                <a:alpha val="69803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2022-05-31T07:30:11Z</dcterms:created>
  <dc:creator>FRANK MARSHALL</dc:creator>
</cp:coreProperties>
</file>